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7" r:id="rId14"/>
    <p:sldId id="278" r:id="rId15"/>
    <p:sldId id="271" r:id="rId16"/>
    <p:sldId id="273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5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103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8A7AF-440C-4685-B635-752182793786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DC71-B9D1-45E8-A384-CB2C9125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5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Points to be made: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 people</a:t>
            </a:r>
          </a:p>
          <a:p>
            <a:pPr marL="228600" indent="-228600">
              <a:buAutoNum type="arabicPeriod"/>
            </a:pPr>
            <a:r>
              <a:rPr lang="en-GB" dirty="0" smtClean="0"/>
              <a:t>assign</a:t>
            </a:r>
            <a:r>
              <a:rPr lang="en-GB" baseline="0" dirty="0" smtClean="0"/>
              <a:t> milestone (more later)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add labels (customisable)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people get email notifications so long being related to a given issue or @mentions.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you can mute the notifications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566F8-3469-41F1-99B7-1F9AC686637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1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66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46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4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4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50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0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9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CB6C-0680-4AF2-BF9B-98BE4698F438}" type="datetimeFigureOut">
              <a:rPr lang="en-GB" smtClean="0"/>
              <a:t>30/09/2013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ACF6A-332D-4949-ACA8-69113553C1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4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5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Collaboration</a:t>
            </a:r>
            <a:br>
              <a:rPr lang="en-GB" dirty="0" smtClean="0"/>
            </a:br>
            <a:r>
              <a:rPr lang="en-GB" dirty="0" smtClean="0"/>
              <a:t>using Git and GitHub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6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 a Pull Request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45"/>
          <a:stretch/>
        </p:blipFill>
        <p:spPr>
          <a:xfrm>
            <a:off x="951230" y="1600200"/>
            <a:ext cx="7241540" cy="38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695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 Repository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principle, same as fork and pull</a:t>
            </a:r>
          </a:p>
          <a:p>
            <a:pPr marL="457200" lvl="1" indent="0">
              <a:buNone/>
            </a:pPr>
            <a:r>
              <a:rPr lang="en-GB" dirty="0" smtClean="0"/>
              <a:t>So long a different version is present to compare and initiate a pull request.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Bug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Bugs</a:t>
            </a:r>
          </a:p>
          <a:p>
            <a:pPr lvl="1"/>
            <a:r>
              <a:rPr lang="en-GB" dirty="0" smtClean="0"/>
              <a:t>Things that are obviously broken and need fixes</a:t>
            </a:r>
          </a:p>
          <a:p>
            <a:r>
              <a:rPr lang="en-GB" dirty="0" smtClean="0"/>
              <a:t>Features</a:t>
            </a:r>
          </a:p>
          <a:p>
            <a:pPr lvl="1"/>
            <a:r>
              <a:rPr lang="en-GB" dirty="0" smtClean="0"/>
              <a:t>Awesome cool new ideas to implement</a:t>
            </a:r>
          </a:p>
          <a:p>
            <a:r>
              <a:rPr lang="en-GB" dirty="0" smtClean="0"/>
              <a:t>To do list</a:t>
            </a:r>
          </a:p>
          <a:p>
            <a:pPr lvl="1"/>
            <a:r>
              <a:rPr lang="en-GB" dirty="0" smtClean="0"/>
              <a:t>A checklist of items to complete</a:t>
            </a:r>
          </a:p>
          <a:p>
            <a:r>
              <a:rPr lang="en-GB" dirty="0" smtClean="0"/>
              <a:t>Questions</a:t>
            </a:r>
          </a:p>
          <a:p>
            <a:pPr lvl="1"/>
            <a:r>
              <a:rPr lang="en-GB" dirty="0" smtClean="0"/>
              <a:t>Clarify misunderstandings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26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a New 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961" b="18134"/>
          <a:stretch/>
        </p:blipFill>
        <p:spPr>
          <a:xfrm>
            <a:off x="971549" y="1600200"/>
            <a:ext cx="7153275" cy="5044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/>
          <p:cNvCxnSpPr>
            <a:stCxn id="10" idx="3"/>
          </p:cNvCxnSpPr>
          <p:nvPr/>
        </p:nvCxnSpPr>
        <p:spPr>
          <a:xfrm>
            <a:off x="1772217" y="3430452"/>
            <a:ext cx="999583" cy="14256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3245786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Assignment</a:t>
            </a:r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>
            <a:off x="4211960" y="1453426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92080" y="1268760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Milestone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/>
          <p:cNvCxnSpPr>
            <a:stCxn id="23" idx="0"/>
          </p:cNvCxnSpPr>
          <p:nvPr/>
        </p:nvCxnSpPr>
        <p:spPr>
          <a:xfrm flipH="1" flipV="1">
            <a:off x="6084168" y="422108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7161" y="482629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6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Navigating </a:t>
            </a:r>
            <a:r>
              <a:rPr lang="en-GB" dirty="0" smtClean="0"/>
              <a:t>Issues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340768"/>
            <a:ext cx="8193600" cy="11567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/>
          <p:cNvCxnSpPr>
            <a:stCxn id="6" idx="0"/>
          </p:cNvCxnSpPr>
          <p:nvPr/>
        </p:nvCxnSpPr>
        <p:spPr>
          <a:xfrm flipH="1" flipV="1">
            <a:off x="1187623" y="4361619"/>
            <a:ext cx="765330" cy="60520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16" y="4966827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Labels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6516216" y="949370"/>
            <a:ext cx="1080120" cy="46340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6336" y="764704"/>
            <a:ext cx="13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9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&amp; Re-Opening an Issue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3785"/>
          <a:stretch/>
        </p:blipFill>
        <p:spPr>
          <a:xfrm>
            <a:off x="851148" y="1600201"/>
            <a:ext cx="4152900" cy="3556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92284"/>
            <a:ext cx="3723878" cy="2234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352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Working with Issues (1)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2000"/>
            <a:ext cx="4320000" cy="1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2980"/>
            <a:ext cx="4320000" cy="160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00490"/>
            <a:ext cx="432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5003566" y="1847726"/>
            <a:ext cx="3384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Filter by labels, milestones, etc.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683568" y="3307992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Mass-editing: close, reopen, add labels, assign to </a:t>
            </a:r>
            <a:r>
              <a:rPr lang="en-GB" sz="2800" dirty="0" smtClean="0"/>
              <a:t>users, etc.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998340" y="4970485"/>
            <a:ext cx="338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Quick-search as you type, or open full search.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606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Issues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3" y="1602000"/>
            <a:ext cx="3960000" cy="4131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2004"/>
            <a:ext cx="3960000" cy="146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3960000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644008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800" dirty="0" smtClean="0"/>
              <a:t>Reply by email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395316" y="58581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close issue using commit</a:t>
            </a:r>
            <a:endParaRPr lang="en-GB" sz="2800" dirty="0"/>
          </a:p>
        </p:txBody>
      </p:sp>
      <p:sp>
        <p:nvSpPr>
          <p:cNvPr id="8" name="Oval 7"/>
          <p:cNvSpPr/>
          <p:nvPr/>
        </p:nvSpPr>
        <p:spPr>
          <a:xfrm>
            <a:off x="1403648" y="4176000"/>
            <a:ext cx="64807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9" name="Oval 8"/>
          <p:cNvSpPr/>
          <p:nvPr/>
        </p:nvSpPr>
        <p:spPr>
          <a:xfrm>
            <a:off x="3203848" y="1656000"/>
            <a:ext cx="288032" cy="21602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5316" y="314096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reference an issue </a:t>
            </a:r>
            <a:r>
              <a:rPr lang="en-GB" sz="2800" dirty="0" smtClean="0"/>
              <a:t>from </a:t>
            </a:r>
            <a:r>
              <a:rPr lang="en-GB" sz="2800" dirty="0"/>
              <a:t>a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58572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New Milestone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913" b="25710"/>
          <a:stretch/>
        </p:blipFill>
        <p:spPr>
          <a:xfrm>
            <a:off x="742950" y="1600200"/>
            <a:ext cx="7600950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246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Milestones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9" r="20184" b="42126"/>
          <a:stretch/>
        </p:blipFill>
        <p:spPr>
          <a:xfrm>
            <a:off x="638175" y="1600200"/>
            <a:ext cx="7934325" cy="48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606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Collaboration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Manage Team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Bug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Graphs and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Code </a:t>
            </a:r>
            <a:r>
              <a:rPr lang="en-GB" dirty="0" smtClean="0"/>
              <a:t>Review (not done)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Documentation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090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475656" y="5817458"/>
            <a:ext cx="6192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GitHub Graphs provide insights </a:t>
            </a:r>
            <a:r>
              <a:rPr lang="en-GB" sz="2000" dirty="0"/>
              <a:t>into the collaborators </a:t>
            </a:r>
            <a:r>
              <a:rPr lang="en-GB" sz="2000" dirty="0" smtClean="0"/>
              <a:t>and contributions </a:t>
            </a:r>
            <a:r>
              <a:rPr lang="en-GB" sz="2000" dirty="0"/>
              <a:t>behind each code </a:t>
            </a:r>
            <a:r>
              <a:rPr lang="en-GB" sz="2000" dirty="0" smtClean="0"/>
              <a:t>repository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96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Network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602000"/>
            <a:ext cx="7243200" cy="3889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1259632" y="58174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GitHub Network provides a visualization on each contributors and their commits across all branches / forked repositories.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263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Incomplete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31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 Wiki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6311592" y="3042000"/>
            <a:ext cx="432048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72669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Edit and Preview </a:t>
            </a:r>
            <a:r>
              <a:rPr lang="en-GB" dirty="0" smtClean="0"/>
              <a:t>New Wiki Page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26185" b="3804"/>
          <a:stretch/>
        </p:blipFill>
        <p:spPr>
          <a:xfrm>
            <a:off x="608112" y="1380166"/>
            <a:ext cx="4395507" cy="5505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2" r="36508" b="4387"/>
          <a:stretch/>
        </p:blipFill>
        <p:spPr>
          <a:xfrm>
            <a:off x="4987506" y="1388098"/>
            <a:ext cx="3541486" cy="5464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611560" y="4608000"/>
            <a:ext cx="936104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Oval 5"/>
          <p:cNvSpPr/>
          <p:nvPr/>
        </p:nvSpPr>
        <p:spPr>
          <a:xfrm>
            <a:off x="3906000" y="2276872"/>
            <a:ext cx="864096" cy="115212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51830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http://net.tutsplus.com/articles/general/team-collaboration-with-github/</a:t>
            </a:r>
          </a:p>
          <a:p>
            <a:r>
              <a:rPr lang="en-GB" dirty="0" smtClean="0"/>
              <a:t>https://github.com/features/projects/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34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Manage Team Members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Settings &gt; Collaborators &gt; Add a friend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2204864"/>
            <a:ext cx="7392822" cy="4320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7596336" y="5321516"/>
            <a:ext cx="432048" cy="339732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01416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Pull Requests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types of collaborative models on GitHub</a:t>
            </a:r>
          </a:p>
          <a:p>
            <a:pPr lvl="1"/>
            <a:r>
              <a:rPr lang="en-GB" dirty="0" smtClean="0"/>
              <a:t>Fork &amp; Pull Model</a:t>
            </a:r>
          </a:p>
          <a:p>
            <a:pPr lvl="2"/>
            <a:r>
              <a:rPr lang="en-GB" dirty="0" smtClean="0"/>
              <a:t>Used in a public repository for which we don’t have push access</a:t>
            </a:r>
          </a:p>
          <a:p>
            <a:pPr lvl="1"/>
            <a:r>
              <a:rPr lang="en-GB" dirty="0" smtClean="0"/>
              <a:t>Share Repository Model</a:t>
            </a:r>
          </a:p>
          <a:p>
            <a:pPr lvl="2"/>
            <a:r>
              <a:rPr lang="en-GB" dirty="0" smtClean="0"/>
              <a:t>Used in a private repository for which we have push access.</a:t>
            </a:r>
          </a:p>
          <a:p>
            <a:pPr lvl="2"/>
            <a:r>
              <a:rPr lang="en-GB" dirty="0" smtClean="0"/>
              <a:t>Fork is not required is this case.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59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Fork A Repository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Forks are higher level ‘branches’ allowing isolated development on a collaborative project.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653" b="34908"/>
          <a:stretch/>
        </p:blipFill>
        <p:spPr>
          <a:xfrm>
            <a:off x="928275" y="2636912"/>
            <a:ext cx="7287451" cy="4176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/>
          <p:cNvSpPr/>
          <p:nvPr/>
        </p:nvSpPr>
        <p:spPr>
          <a:xfrm>
            <a:off x="6876256" y="2898000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89700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Clone a Fork and Configure Upstream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/>
          <a:lstStyle/>
          <a:p>
            <a:r>
              <a:rPr lang="en-GB" dirty="0" smtClean="0"/>
              <a:t>Clone your fork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Configure remotes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Pull in upstream changes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2044005"/>
            <a:ext cx="705678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clone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Cloning into 'Spoon-Knife'...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Counting objects: 24,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Compressing objects: 100% (21/21),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remote: Total 24 (delta 7), reused 15 (delta 1)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Unpacking objects: 100% (24/24), done.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016" y="4059069"/>
            <a:ext cx="705678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remote add upstream https://github.com/octocat/Spoon-Knife.git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fetch upstream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From https://github.com/octocat/Spoon-Knife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* [new branch]      master     -&gt; upstream/master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5571237"/>
            <a:ext cx="7056784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fetch upstream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Fetches any new changes from the original repository</a:t>
            </a: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altLang="en-US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merge upstream/master</a:t>
            </a:r>
          </a:p>
          <a:p>
            <a:r>
              <a:rPr lang="en-US" altLang="en-US" sz="1400" dirty="0">
                <a:solidFill>
                  <a:schemeClr val="bg1"/>
                </a:solidFill>
                <a:latin typeface="Envy Code R" panose="02000509000000020004" pitchFamily="49" charset="0"/>
              </a:rPr>
              <a:t># Merges any changes fetched into your working files </a:t>
            </a:r>
          </a:p>
        </p:txBody>
      </p:sp>
    </p:spTree>
    <p:extLst>
      <p:ext uri="{BB962C8B-B14F-4D97-AF65-F5344CB8AC3E}">
        <p14:creationId xmlns:p14="http://schemas.microsoft.com/office/powerpoint/2010/main" val="229560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Modify Your Fork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33" y="138417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dirty="0" smtClean="0"/>
              <a:t>branches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Push your commits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0016" y="3068960"/>
            <a:ext cx="7056785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commit -a -m 'modified index page with some colour and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boldness'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[master d5a7377] modified index page with some colour and boldness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1 file changed, 7 insertions(+), 1 deletion(-)</a:t>
            </a:r>
          </a:p>
          <a:p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git </a:t>
            </a:r>
            <a:r>
              <a:rPr lang="en-GB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push origin colour</a:t>
            </a:r>
            <a:endParaRPr lang="en-GB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Username for 'https://github.com': </a:t>
            </a:r>
            <a:r>
              <a:rPr lang="en-GB" sz="1400" dirty="0" err="1">
                <a:solidFill>
                  <a:schemeClr val="bg1"/>
                </a:solidFill>
                <a:latin typeface="Envy Code R" panose="02000509000000020004" pitchFamily="49" charset="0"/>
              </a:rPr>
              <a:t>endario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Password for 'https://endario@github.com':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Counting objects: 5,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Delta compression using up to 4 threads.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Compressing objects: 100% (3/3),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Writing objects: 100% (3/3), 396 bytes | 0 bytes/s, done.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Total 3 (delta 2), reused 0 (delta 0)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To https://github.com/endario/Spoon-Knife.git</a:t>
            </a:r>
          </a:p>
          <a:p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   bdd3996..d5a7377 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 </a:t>
            </a:r>
            <a:r>
              <a:rPr lang="en-GB" sz="1400" dirty="0">
                <a:solidFill>
                  <a:schemeClr val="bg1"/>
                </a:solidFill>
                <a:latin typeface="Envy Code R" panose="02000509000000020004" pitchFamily="49" charset="0"/>
              </a:rPr>
              <a:t>-&gt; </a:t>
            </a:r>
            <a:r>
              <a:rPr lang="en-GB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endParaRPr lang="en-GB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10018" y="2041684"/>
            <a:ext cx="705678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$ git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checkout –b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Envy Code R" panose="02000509000000020004" pitchFamily="49" charset="0"/>
              </a:rPr>
              <a:t>colour</a:t>
            </a:r>
            <a:endParaRPr lang="en-US" altLang="en-US" sz="1400" dirty="0">
              <a:solidFill>
                <a:schemeClr val="accent6">
                  <a:lumMod val="75000"/>
                </a:schemeClr>
              </a:solidFill>
              <a:latin typeface="Envy Code R" panose="02000509000000020004" pitchFamily="49" charset="0"/>
            </a:endParaRPr>
          </a:p>
          <a:p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Switched to a new branch ‘</a:t>
            </a:r>
            <a:r>
              <a:rPr lang="en-US" altLang="en-US" sz="1400" dirty="0" err="1" smtClean="0">
                <a:solidFill>
                  <a:schemeClr val="bg1"/>
                </a:solidFill>
                <a:latin typeface="Envy Code R" panose="02000509000000020004" pitchFamily="49" charset="0"/>
              </a:rPr>
              <a:t>colour</a:t>
            </a:r>
            <a:r>
              <a:rPr lang="en-US" altLang="en-US" sz="1400" dirty="0" smtClean="0">
                <a:solidFill>
                  <a:schemeClr val="bg1"/>
                </a:solidFill>
                <a:latin typeface="Envy Code R" panose="02000509000000020004" pitchFamily="49" charset="0"/>
              </a:rPr>
              <a:t>’</a:t>
            </a:r>
            <a:endParaRPr lang="en-US" altLang="en-US" sz="1400" dirty="0">
              <a:solidFill>
                <a:schemeClr val="bg1"/>
              </a:solidFill>
              <a:latin typeface="Envy Code R" panose="0200050900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0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Initiate a </a:t>
            </a:r>
            <a:r>
              <a:rPr lang="en-GB" dirty="0"/>
              <a:t>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/>
          <p:cNvSpPr/>
          <p:nvPr/>
        </p:nvSpPr>
        <p:spPr>
          <a:xfrm>
            <a:off x="4932040" y="2636912"/>
            <a:ext cx="1170072" cy="43204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Once you’ve made a few commits, you would like someone to review and merge. </a:t>
            </a:r>
            <a:r>
              <a:rPr lang="en-GB" sz="2200" dirty="0"/>
              <a:t>Navigate to your repository with the changes you want someone else to </a:t>
            </a:r>
            <a:r>
              <a:rPr lang="en-GB" sz="2200" dirty="0" smtClean="0"/>
              <a:t>pull, </a:t>
            </a:r>
            <a:r>
              <a:rPr lang="en-GB" sz="2200" dirty="0"/>
              <a:t>and press the </a:t>
            </a:r>
            <a:r>
              <a:rPr lang="en-GB" sz="2200" i="1" dirty="0">
                <a:solidFill>
                  <a:schemeClr val="accent6">
                    <a:lumMod val="50000"/>
                  </a:schemeClr>
                </a:solidFill>
              </a:rPr>
              <a:t>Pull Request</a:t>
            </a:r>
            <a:r>
              <a:rPr lang="en-GB" sz="2200" dirty="0"/>
              <a:t> button.</a:t>
            </a:r>
          </a:p>
        </p:txBody>
      </p:sp>
    </p:spTree>
    <p:extLst>
      <p:ext uri="{BB962C8B-B14F-4D97-AF65-F5344CB8AC3E}">
        <p14:creationId xmlns:p14="http://schemas.microsoft.com/office/powerpoint/2010/main" val="194395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a Pull Request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-1" r="26901" b="38797"/>
          <a:stretch/>
        </p:blipFill>
        <p:spPr>
          <a:xfrm>
            <a:off x="107504" y="1602000"/>
            <a:ext cx="4485341" cy="3822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24469" r="26241" b="14497"/>
          <a:stretch/>
        </p:blipFill>
        <p:spPr>
          <a:xfrm>
            <a:off x="4612977" y="1602000"/>
            <a:ext cx="4484492" cy="382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47564" y="5445224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smtClean="0"/>
              <a:t>You are then presented </a:t>
            </a:r>
            <a:r>
              <a:rPr lang="en-GB" sz="2200" dirty="0"/>
              <a:t>with a review page where you can get a high-level overview of what exactly has changed between your branch and the repository's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22293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693</Words>
  <Application>Microsoft Office PowerPoint</Application>
  <PresentationFormat>On-screen Show (4:3)</PresentationFormat>
  <Paragraphs>109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Team Collaboration using Git and GitHub</vt:lpstr>
      <vt:lpstr>Team Collaboration</vt:lpstr>
      <vt:lpstr>1. Manage Team Members</vt:lpstr>
      <vt:lpstr>2. Pull Requests</vt:lpstr>
      <vt:lpstr>Fork A Repository</vt:lpstr>
      <vt:lpstr>Clone a Fork and Configure Upstream</vt:lpstr>
      <vt:lpstr>Modify Your Fork</vt:lpstr>
      <vt:lpstr>Initiate a Pull Request</vt:lpstr>
      <vt:lpstr>Review a Pull Request</vt:lpstr>
      <vt:lpstr>Send a Pull Request</vt:lpstr>
      <vt:lpstr>Share Repository Model</vt:lpstr>
      <vt:lpstr>3. Bug Tracking</vt:lpstr>
      <vt:lpstr>Open a New Issues</vt:lpstr>
      <vt:lpstr>Navigating Issues</vt:lpstr>
      <vt:lpstr>Closing &amp; Re-Opening an Issue</vt:lpstr>
      <vt:lpstr>Working with Issues (1)</vt:lpstr>
      <vt:lpstr>Working with Issues (2)</vt:lpstr>
      <vt:lpstr>Create a New Milestone</vt:lpstr>
      <vt:lpstr>View Milestones</vt:lpstr>
      <vt:lpstr>Graphs</vt:lpstr>
      <vt:lpstr>Network</vt:lpstr>
      <vt:lpstr>Code Review</vt:lpstr>
      <vt:lpstr>GitHub Wiki</vt:lpstr>
      <vt:lpstr>Edit and Preview New Wiki Page</vt:lpstr>
      <vt:lpstr>Recommended Readings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Collaboration using Git and GitHub</dc:title>
  <dc:creator>rrd09</dc:creator>
  <cp:lastModifiedBy>rrd09</cp:lastModifiedBy>
  <cp:revision>55</cp:revision>
  <dcterms:created xsi:type="dcterms:W3CDTF">2013-09-29T22:03:56Z</dcterms:created>
  <dcterms:modified xsi:type="dcterms:W3CDTF">2013-09-29T23:49:36Z</dcterms:modified>
</cp:coreProperties>
</file>